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58" r:id="rId4"/>
    <p:sldId id="262" r:id="rId5"/>
    <p:sldId id="261" r:id="rId6"/>
    <p:sldId id="259" r:id="rId7"/>
    <p:sldId id="263" r:id="rId8"/>
    <p:sldId id="260" r:id="rId9"/>
    <p:sldId id="264" r:id="rId10"/>
    <p:sldId id="256" r:id="rId11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AE99"/>
    <a:srgbClr val="7BA7CB"/>
    <a:srgbClr val="D5C357"/>
    <a:srgbClr val="C5B65B"/>
    <a:srgbClr val="A68E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548" autoAdjust="0"/>
  </p:normalViewPr>
  <p:slideViewPr>
    <p:cSldViewPr>
      <p:cViewPr>
        <p:scale>
          <a:sx n="125" d="100"/>
          <a:sy n="125" d="100"/>
        </p:scale>
        <p:origin x="-372" y="-6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063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38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2474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62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44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61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536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942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28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960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747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29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" y="2"/>
            <a:ext cx="9142413" cy="514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Sherri\Documents\MicroFair\artwork\microfair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155" y="390090"/>
            <a:ext cx="4480685" cy="43617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GESTALTUNG DES SPIELS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Legende mit Pfeil in vier Richtungen 5"/>
          <p:cNvSpPr/>
          <p:nvPr/>
        </p:nvSpPr>
        <p:spPr>
          <a:xfrm>
            <a:off x="3203848" y="1707654"/>
            <a:ext cx="2304256" cy="1633490"/>
          </a:xfrm>
          <a:prstGeom prst="quadArrowCallout">
            <a:avLst>
              <a:gd name="adj1" fmla="val 4213"/>
              <a:gd name="adj2" fmla="val 7661"/>
              <a:gd name="adj3" fmla="val 12409"/>
              <a:gd name="adj4" fmla="val 52333"/>
            </a:avLst>
          </a:prstGeom>
          <a:solidFill>
            <a:srgbClr val="A68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7" name="Picture 3" descr="I:\Neuer Ordner\Work\MI15 GIE Spielprojekt\Meilenstein2\Präsentation\gears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457" y="2057164"/>
            <a:ext cx="1190700" cy="93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3607203" y="2324345"/>
            <a:ext cx="149920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spc="-150" dirty="0" smtClean="0">
                <a:ln>
                  <a:solidFill>
                    <a:srgbClr val="CCAE99"/>
                  </a:solidFill>
                </a:ln>
              </a:rPr>
              <a:t>STEAMPUNK</a:t>
            </a:r>
            <a:endParaRPr lang="de-DE" sz="2000" b="1" spc="-150" dirty="0">
              <a:ln>
                <a:solidFill>
                  <a:srgbClr val="CCAE99"/>
                </a:solidFill>
              </a:ln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512490" y="843558"/>
            <a:ext cx="1116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Material:	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Farben: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483768" y="843558"/>
            <a:ext cx="1408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5B65B"/>
                </a:solidFill>
              </a:rPr>
              <a:t>Messing</a:t>
            </a:r>
          </a:p>
          <a:p>
            <a:r>
              <a:rPr lang="de-DE" b="1" dirty="0" smtClean="0">
                <a:solidFill>
                  <a:srgbClr val="C5B65B"/>
                </a:solidFill>
              </a:rPr>
              <a:t>Gold / Beige</a:t>
            </a:r>
            <a:endParaRPr lang="de-DE" b="1" dirty="0">
              <a:solidFill>
                <a:srgbClr val="C5B65B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851920" y="84355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Kupfer, Rost</a:t>
            </a:r>
          </a:p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Rottöne</a:t>
            </a:r>
            <a:endParaRPr lang="de-DE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148064" y="843558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7BA7CB"/>
                </a:solidFill>
              </a:rPr>
              <a:t>Metall</a:t>
            </a:r>
          </a:p>
          <a:p>
            <a:r>
              <a:rPr lang="de-DE" b="1" dirty="0" err="1" smtClean="0">
                <a:solidFill>
                  <a:srgbClr val="7BA7CB"/>
                </a:solidFill>
              </a:rPr>
              <a:t>Kaltblau</a:t>
            </a:r>
            <a:endParaRPr lang="de-DE" b="1" dirty="0">
              <a:solidFill>
                <a:srgbClr val="7BA7CB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6084168" y="843558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A68E7C"/>
                </a:solidFill>
              </a:rPr>
              <a:t>alt &amp; staubig</a:t>
            </a:r>
          </a:p>
          <a:p>
            <a:r>
              <a:rPr lang="de-DE" b="1" dirty="0" smtClean="0">
                <a:solidFill>
                  <a:srgbClr val="A68E7C"/>
                </a:solidFill>
              </a:rPr>
              <a:t>Erdtöne</a:t>
            </a:r>
            <a:endParaRPr lang="de-DE" b="1" dirty="0">
              <a:solidFill>
                <a:srgbClr val="A68E7C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540959" y="1563638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Spielfiguren Spieler</a:t>
            </a:r>
            <a:endParaRPr lang="de-DE" b="1" u="sng" dirty="0">
              <a:solidFill>
                <a:srgbClr val="CCAE99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40959" y="1849778"/>
            <a:ext cx="2734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Abenteurer, Schatzjäger</a:t>
            </a:r>
          </a:p>
          <a:p>
            <a:r>
              <a:rPr lang="de-DE" b="1" dirty="0" smtClean="0">
                <a:solidFill>
                  <a:schemeClr val="accent6"/>
                </a:solidFill>
              </a:rPr>
              <a:t>Individuelle Charaktere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Draufgänger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„</a:t>
            </a:r>
            <a:r>
              <a:rPr lang="de-DE" b="1" dirty="0" err="1" smtClean="0">
                <a:solidFill>
                  <a:schemeClr val="bg1"/>
                </a:solidFill>
              </a:rPr>
              <a:t>gizmos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and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gadgets</a:t>
            </a:r>
            <a:r>
              <a:rPr lang="de-DE" b="1" dirty="0" smtClean="0">
                <a:solidFill>
                  <a:schemeClr val="bg1"/>
                </a:solidFill>
              </a:rPr>
              <a:t>“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Nutzen, was sie finden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40959" y="3461786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Spielfigur Hüter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540959" y="3761978"/>
            <a:ext cx="2734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/>
                </a:solidFill>
              </a:rPr>
              <a:t>Größer als Spielerfiguren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Alt, marode, mächtig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Gigantische Ausmaße in Spielkontext 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5941559" y="1958518"/>
            <a:ext cx="2734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/>
                </a:solidFill>
              </a:rPr>
              <a:t>Schwebende Festung aus beweglichen Räumen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Fallen, versteckte Schalter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Gefahren (Wächter)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Schätze und Ausrüstung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941558" y="1670486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Spielfeld</a:t>
            </a:r>
            <a:endParaRPr lang="de-DE" b="1" u="sng" dirty="0">
              <a:solidFill>
                <a:srgbClr val="CCAE99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420575" y="3435846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Story</a:t>
            </a:r>
            <a:endParaRPr lang="de-DE" b="1" u="sng" dirty="0">
              <a:solidFill>
                <a:srgbClr val="CCAE99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419872" y="3729296"/>
            <a:ext cx="54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Größte Errungenschaft einer zerfallenen Zivilisation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Unermessliche Reichtümer, ungeahnte Technologien</a:t>
            </a:r>
          </a:p>
          <a:p>
            <a:r>
              <a:rPr lang="de-DE" b="1" dirty="0" smtClean="0">
                <a:solidFill>
                  <a:schemeClr val="accent6"/>
                </a:solidFill>
              </a:rPr>
              <a:t>Unwissende, tollkühne Plünderer wagen sich dorthin</a:t>
            </a:r>
          </a:p>
          <a:p>
            <a:r>
              <a:rPr lang="de-DE" b="1" dirty="0" smtClean="0">
                <a:solidFill>
                  <a:schemeClr val="accent6"/>
                </a:solidFill>
              </a:rPr>
              <a:t>Hüter hat die Aufgabe, die Eindringlinge zu vernichten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 flipH="1">
            <a:off x="1331640" y="1166724"/>
            <a:ext cx="360040" cy="581580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>
            <a:off x="2483768" y="1203598"/>
            <a:ext cx="3672408" cy="544706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V="1">
            <a:off x="3988358" y="2039818"/>
            <a:ext cx="1879786" cy="1442242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H="1" flipV="1">
            <a:off x="2483768" y="1932970"/>
            <a:ext cx="1148339" cy="1567846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/>
          <p:nvPr/>
        </p:nvCxnSpPr>
        <p:spPr>
          <a:xfrm flipH="1">
            <a:off x="2195736" y="3641944"/>
            <a:ext cx="1234762" cy="163234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36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1" grpId="0"/>
      <p:bldP spid="13" grpId="0"/>
      <p:bldP spid="14" grpId="0"/>
      <p:bldP spid="15" grpId="0"/>
      <p:bldP spid="16" grpId="0"/>
      <p:bldP spid="18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:\Neuer Ordner\Work\MI15 GIE Spielprojekt\Meilenstein2\Präsentation\meilenstein1summa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92" y="48658"/>
            <a:ext cx="8702412" cy="50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0" y="23709"/>
            <a:ext cx="493204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Was bisher geschah…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FARBEN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880" y="1573149"/>
            <a:ext cx="8016240" cy="17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/>
          <p:cNvSpPr txBox="1"/>
          <p:nvPr/>
        </p:nvSpPr>
        <p:spPr>
          <a:xfrm>
            <a:off x="1547664" y="771550"/>
            <a:ext cx="1116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Material:	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Farben: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4811386" y="771550"/>
            <a:ext cx="1408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5B65B"/>
                </a:solidFill>
              </a:rPr>
              <a:t>Messing</a:t>
            </a:r>
          </a:p>
          <a:p>
            <a:r>
              <a:rPr lang="de-DE" b="1" dirty="0" smtClean="0">
                <a:solidFill>
                  <a:srgbClr val="C5B65B"/>
                </a:solidFill>
              </a:rPr>
              <a:t>Gold / Beige</a:t>
            </a:r>
            <a:endParaRPr lang="de-DE" b="1" dirty="0">
              <a:solidFill>
                <a:srgbClr val="C5B65B"/>
              </a:solidFill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3538102" y="77155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Kupfer, Rost</a:t>
            </a:r>
          </a:p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Rottöne</a:t>
            </a:r>
            <a:endParaRPr lang="de-DE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2586500" y="771550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7BA7CB"/>
                </a:solidFill>
              </a:rPr>
              <a:t>Metall</a:t>
            </a:r>
          </a:p>
          <a:p>
            <a:r>
              <a:rPr lang="de-DE" b="1" dirty="0" err="1" smtClean="0">
                <a:solidFill>
                  <a:srgbClr val="7BA7CB"/>
                </a:solidFill>
              </a:rPr>
              <a:t>Kaltblau</a:t>
            </a:r>
            <a:endParaRPr lang="de-DE" b="1" dirty="0">
              <a:solidFill>
                <a:srgbClr val="7BA7CB"/>
              </a:solidFill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6130390" y="771550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A68E7C"/>
                </a:solidFill>
              </a:rPr>
              <a:t>alt &amp; staubig</a:t>
            </a:r>
          </a:p>
          <a:p>
            <a:r>
              <a:rPr lang="de-DE" b="1" dirty="0" smtClean="0">
                <a:solidFill>
                  <a:srgbClr val="A68E7C"/>
                </a:solidFill>
              </a:rPr>
              <a:t>Erdtöne</a:t>
            </a:r>
            <a:endParaRPr lang="de-DE" b="1" dirty="0">
              <a:solidFill>
                <a:srgbClr val="A68E7C"/>
              </a:solidFill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5868144" y="3363838"/>
            <a:ext cx="32758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rgbClr val="A68E7C"/>
                </a:solidFill>
              </a:rPr>
              <a:t>Primärfarben (</a:t>
            </a:r>
            <a:r>
              <a:rPr lang="de-DE" sz="1600" b="1" dirty="0" err="1" smtClean="0">
                <a:solidFill>
                  <a:srgbClr val="A68E7C"/>
                </a:solidFill>
              </a:rPr>
              <a:t>Foundation</a:t>
            </a:r>
            <a:r>
              <a:rPr lang="de-DE" sz="1600" b="1" dirty="0" smtClean="0">
                <a:solidFill>
                  <a:srgbClr val="A68E7C"/>
                </a:solidFill>
              </a:rPr>
              <a:t>)</a:t>
            </a:r>
          </a:p>
          <a:p>
            <a:r>
              <a:rPr lang="de-DE" sz="1600" b="1" dirty="0" smtClean="0">
                <a:solidFill>
                  <a:srgbClr val="A68E7C"/>
                </a:solidFill>
              </a:rPr>
              <a:t>Festung voller Maschinen und Prunk</a:t>
            </a:r>
          </a:p>
          <a:p>
            <a:r>
              <a:rPr lang="de-DE" sz="1600" b="1" dirty="0" smtClean="0">
                <a:solidFill>
                  <a:srgbClr val="A68E7C"/>
                </a:solidFill>
              </a:rPr>
              <a:t>Verstaubt, vergessen und vergilbt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107504" y="3366740"/>
            <a:ext cx="3744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rgbClr val="7BA7CB"/>
                </a:solidFill>
              </a:rPr>
              <a:t>Sekundärfarben (</a:t>
            </a:r>
            <a:r>
              <a:rPr lang="de-DE" sz="1600" b="1" dirty="0" err="1" smtClean="0">
                <a:solidFill>
                  <a:srgbClr val="7BA7CB"/>
                </a:solidFill>
              </a:rPr>
              <a:t>Atmosphere</a:t>
            </a:r>
            <a:r>
              <a:rPr lang="de-DE" sz="1600" b="1" dirty="0" smtClean="0">
                <a:solidFill>
                  <a:srgbClr val="7BA7CB"/>
                </a:solidFill>
              </a:rPr>
              <a:t>)</a:t>
            </a:r>
          </a:p>
          <a:p>
            <a:r>
              <a:rPr lang="de-DE" sz="1600" b="1" dirty="0" smtClean="0">
                <a:solidFill>
                  <a:srgbClr val="7BA7CB"/>
                </a:solidFill>
              </a:rPr>
              <a:t>Festung in den Wolken</a:t>
            </a:r>
          </a:p>
          <a:p>
            <a:r>
              <a:rPr lang="de-DE" sz="1600" b="1" dirty="0" smtClean="0">
                <a:solidFill>
                  <a:srgbClr val="7BA7CB"/>
                </a:solidFill>
              </a:rPr>
              <a:t>Beklemmende, kalte Beleuchtung</a:t>
            </a:r>
          </a:p>
          <a:p>
            <a:r>
              <a:rPr lang="de-DE" sz="1600" b="1" dirty="0" smtClean="0">
                <a:solidFill>
                  <a:srgbClr val="7BA7CB"/>
                </a:solidFill>
              </a:rPr>
              <a:t>Kontrast zu warmen </a:t>
            </a:r>
            <a:r>
              <a:rPr lang="de-DE" sz="1600" b="1" dirty="0" err="1" smtClean="0">
                <a:solidFill>
                  <a:srgbClr val="7BA7CB"/>
                </a:solidFill>
              </a:rPr>
              <a:t>Steampunk</a:t>
            </a:r>
            <a:r>
              <a:rPr lang="de-DE" sz="1600" b="1" dirty="0" smtClean="0">
                <a:solidFill>
                  <a:srgbClr val="7BA7CB"/>
                </a:solidFill>
              </a:rPr>
              <a:t>-Farben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3635896" y="3798788"/>
            <a:ext cx="3744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rgbClr val="D5C357"/>
                </a:solidFill>
              </a:rPr>
              <a:t>Akzentfarben (Details)</a:t>
            </a:r>
          </a:p>
          <a:p>
            <a:r>
              <a:rPr lang="de-DE" sz="1600" b="1" dirty="0" smtClean="0">
                <a:solidFill>
                  <a:srgbClr val="D5C357"/>
                </a:solidFill>
              </a:rPr>
              <a:t>Blinklichter an Maschinen</a:t>
            </a:r>
          </a:p>
          <a:p>
            <a:r>
              <a:rPr lang="de-DE" sz="1600" b="1" dirty="0" smtClean="0">
                <a:solidFill>
                  <a:srgbClr val="D5C357"/>
                </a:solidFill>
              </a:rPr>
              <a:t>Verzierungen und Malereien</a:t>
            </a:r>
          </a:p>
          <a:p>
            <a:r>
              <a:rPr lang="de-DE" sz="1600" b="1" dirty="0" smtClean="0">
                <a:solidFill>
                  <a:srgbClr val="D5C357"/>
                </a:solidFill>
              </a:rPr>
              <a:t>Visuelle Unterscheidung der Spielfiguren</a:t>
            </a:r>
          </a:p>
        </p:txBody>
      </p:sp>
    </p:spTree>
    <p:extLst>
      <p:ext uri="{BB962C8B-B14F-4D97-AF65-F5344CB8AC3E}">
        <p14:creationId xmlns:p14="http://schemas.microsoft.com/office/powerpoint/2010/main" val="16602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  <p:bldP spid="53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FORMEN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95536" y="659472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Kombination aus klobigen Grundformen &amp; filigranen Details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4102" name="Picture 6" descr="I:\Neuer Ordner\Work\MI15 GIE Spielprojekt\Meilenstein2\Präsentation\Shapes combination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23478"/>
            <a:ext cx="2869783" cy="50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266040" y="1059582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Standhafte, enorme Festung</a:t>
            </a:r>
            <a:endParaRPr lang="de-DE" b="1" dirty="0">
              <a:solidFill>
                <a:srgbClr val="CCAE99"/>
              </a:solidFill>
            </a:endParaRPr>
          </a:p>
        </p:txBody>
      </p:sp>
      <p:pic>
        <p:nvPicPr>
          <p:cNvPr id="4103" name="Picture 7" descr="I:\Neuer Ordner\Work\MI15 GIE Spielprojekt\Meilenstein2\Präsentation\Shapes combination 02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4" y="1209211"/>
            <a:ext cx="3380982" cy="294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4572000" y="1428914"/>
            <a:ext cx="233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Moderne Technologie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3419872" y="180282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Verwitterte </a:t>
            </a:r>
            <a:r>
              <a:rPr lang="de-DE" b="1" dirty="0" err="1" smtClean="0">
                <a:solidFill>
                  <a:srgbClr val="CCAE99"/>
                </a:solidFill>
              </a:rPr>
              <a:t>Steampunk</a:t>
            </a:r>
            <a:r>
              <a:rPr lang="de-DE" b="1" dirty="0" smtClean="0">
                <a:solidFill>
                  <a:srgbClr val="CCAE99"/>
                </a:solidFill>
              </a:rPr>
              <a:t>-Optik: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419872" y="2172152"/>
            <a:ext cx="3096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Zahnräder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Schläuche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Robotik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Hydraulik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Variable Räume / Bereiche</a:t>
            </a:r>
          </a:p>
          <a:p>
            <a:endParaRPr lang="de-DE" b="1" dirty="0" smtClean="0">
              <a:solidFill>
                <a:srgbClr val="CCAE99"/>
              </a:solidFill>
            </a:endParaRPr>
          </a:p>
        </p:txBody>
      </p:sp>
      <p:pic>
        <p:nvPicPr>
          <p:cNvPr id="4104" name="Picture 8" descr="I:\Neuer Ordner\Work\MicroFair\Meilenstein_2\Konzeptskizzen\Spielfeld_Felddesign\DrehfeldA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3680799"/>
            <a:ext cx="1319064" cy="132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I:\Neuer Ordner\Work\MicroFair\Meilenstein_2\Konzeptskizzen\Spielfeld_Felddesign\DrehfeldB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17796" y="3673179"/>
            <a:ext cx="1319064" cy="132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8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SPIELFELD I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95536" y="659472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Gesamtes Spiel nur 1 Ebene -&gt; Integration von Setting in Spielfeld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I:\Neuer Ordner\Work\MI15 GIE Spielprojekt\Meilenstein2\mat\Scans\sketch06 edi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75606"/>
            <a:ext cx="234402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I:\Neuer Ordner\Work\MicroFair\Meilenstein_2\Konzeptskizzen\Spielfeld_Felddesign\spielfeld_schema divid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409963"/>
            <a:ext cx="2250019" cy="225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3059832" y="1208231"/>
            <a:ext cx="1764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Feldkarten</a:t>
            </a:r>
          </a:p>
          <a:p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uf  drehbaren Zahnrädern gelagert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6" name="Picture 8" descr="I:\Neuer Ordner\Work\MicroFair\Meilenstein_2\Konzeptskizzen\Spielfeld_Felddesign\Gear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85" y="1179920"/>
            <a:ext cx="1625600" cy="162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17" name="Rechteck 16"/>
          <p:cNvSpPr/>
          <p:nvPr/>
        </p:nvSpPr>
        <p:spPr>
          <a:xfrm>
            <a:off x="5232441" y="1518286"/>
            <a:ext cx="966688" cy="948868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4" name="Gerade Verbindung mit Pfeil 13"/>
          <p:cNvCxnSpPr/>
          <p:nvPr/>
        </p:nvCxnSpPr>
        <p:spPr>
          <a:xfrm>
            <a:off x="4427984" y="1400448"/>
            <a:ext cx="720080" cy="350836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6804248" y="1125190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BOSS erscheint, wenn alle Felder aufgedeckt sind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6802288" y="2048520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Nur „hypothetische“ 2. Ebene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6802288" y="269659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Feldkarten bleiben aufgedeckt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6802288" y="3346405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Monster und Fallen sind wieder aktiv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802288" y="3994477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Feldkarten werden nach Zug umgedreht</a:t>
            </a:r>
          </a:p>
        </p:txBody>
      </p:sp>
      <p:sp>
        <p:nvSpPr>
          <p:cNvPr id="43" name="Textfeld 42"/>
          <p:cNvSpPr txBox="1"/>
          <p:nvPr/>
        </p:nvSpPr>
        <p:spPr>
          <a:xfrm>
            <a:off x="4660029" y="4001217"/>
            <a:ext cx="2144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accent6">
                    <a:lumMod val="75000"/>
                  </a:schemeClr>
                </a:solidFill>
              </a:rPr>
              <a:t>Spielfeld unterteilt in zwei Drehbereiche</a:t>
            </a:r>
            <a:endParaRPr lang="de-DE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87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7" grpId="0" animBg="1"/>
      <p:bldP spid="33" grpId="0"/>
      <p:bldP spid="34" grpId="0"/>
      <p:bldP spid="35" grpId="0"/>
      <p:bldP spid="36" grpId="0"/>
      <p:bldP spid="38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SPIELFELD II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95536" y="659472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Design: Zahnräder, schwebende Festung, Wolken, Dampf, Zerfall …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3075" name="Picture 3" descr="I:\Neuer Ordner\Work\MI15 GIE Spielprojekt\Meilenstein2\Spielfeld\Spielfeld gears perspective destru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48779"/>
            <a:ext cx="5680047" cy="397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ihandform 9"/>
          <p:cNvSpPr/>
          <p:nvPr/>
        </p:nvSpPr>
        <p:spPr>
          <a:xfrm>
            <a:off x="2075123" y="1287780"/>
            <a:ext cx="4099055" cy="2171700"/>
          </a:xfrm>
          <a:custGeom>
            <a:avLst/>
            <a:gdLst>
              <a:gd name="connsiteX0" fmla="*/ 144780 w 4130040"/>
              <a:gd name="connsiteY0" fmla="*/ 0 h 2171700"/>
              <a:gd name="connsiteX1" fmla="*/ 0 w 4130040"/>
              <a:gd name="connsiteY1" fmla="*/ 579120 h 2171700"/>
              <a:gd name="connsiteX2" fmla="*/ 1104900 w 4130040"/>
              <a:gd name="connsiteY2" fmla="*/ 632460 h 2171700"/>
              <a:gd name="connsiteX3" fmla="*/ 1104900 w 4130040"/>
              <a:gd name="connsiteY3" fmla="*/ 2057400 h 2171700"/>
              <a:gd name="connsiteX4" fmla="*/ 1965960 w 4130040"/>
              <a:gd name="connsiteY4" fmla="*/ 2164080 h 2171700"/>
              <a:gd name="connsiteX5" fmla="*/ 4130040 w 4130040"/>
              <a:gd name="connsiteY5" fmla="*/ 2171700 h 2171700"/>
              <a:gd name="connsiteX6" fmla="*/ 3497580 w 4130040"/>
              <a:gd name="connsiteY6" fmla="*/ 647700 h 2171700"/>
              <a:gd name="connsiteX7" fmla="*/ 2004060 w 4130040"/>
              <a:gd name="connsiteY7" fmla="*/ 22860 h 2171700"/>
              <a:gd name="connsiteX8" fmla="*/ 144780 w 4130040"/>
              <a:gd name="connsiteY8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30040" h="2171700">
                <a:moveTo>
                  <a:pt x="144780" y="0"/>
                </a:moveTo>
                <a:lnTo>
                  <a:pt x="0" y="579120"/>
                </a:lnTo>
                <a:lnTo>
                  <a:pt x="1104900" y="632460"/>
                </a:lnTo>
                <a:lnTo>
                  <a:pt x="1104900" y="2057400"/>
                </a:lnTo>
                <a:lnTo>
                  <a:pt x="1965960" y="2164080"/>
                </a:lnTo>
                <a:lnTo>
                  <a:pt x="4130040" y="2171700"/>
                </a:lnTo>
                <a:lnTo>
                  <a:pt x="3497580" y="647700"/>
                </a:lnTo>
                <a:lnTo>
                  <a:pt x="2004060" y="22860"/>
                </a:lnTo>
                <a:lnTo>
                  <a:pt x="144780" y="0"/>
                </a:lnTo>
                <a:close/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5203870" y="1059582"/>
            <a:ext cx="194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Unterteilung in zwei Drehbereiche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6" name="Gerade Verbindung mit Pfeil 25"/>
          <p:cNvCxnSpPr/>
          <p:nvPr/>
        </p:nvCxnSpPr>
        <p:spPr>
          <a:xfrm flipH="1">
            <a:off x="4355976" y="1353323"/>
            <a:ext cx="847894" cy="376237"/>
          </a:xfrm>
          <a:prstGeom prst="straightConnector1">
            <a:avLst/>
          </a:prstGeom>
          <a:ln w="57150" cap="sq" cmpd="sng">
            <a:solidFill>
              <a:schemeClr val="accent6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5989301" y="1635646"/>
            <a:ext cx="188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Story-Elemente: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6001339" y="1923678"/>
            <a:ext cx="3372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Uralte Festung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Maschinen ohne Wartung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Zerschlissene Mechanik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-&gt; ZERBROCHENES KONSTRUKT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796136" y="3507854"/>
            <a:ext cx="2975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rgbClr val="CCAE99"/>
                </a:solidFill>
              </a:rPr>
              <a:t>Material:</a:t>
            </a:r>
            <a:endParaRPr lang="de-DE" sz="1400" b="1" dirty="0">
              <a:solidFill>
                <a:srgbClr val="CCAE99"/>
              </a:solidFill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5796136" y="3723878"/>
            <a:ext cx="35055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rgbClr val="CCAE99"/>
                </a:solidFill>
              </a:rPr>
              <a:t>Graupappe versch. Stärken</a:t>
            </a:r>
          </a:p>
          <a:p>
            <a:r>
              <a:rPr lang="de-DE" sz="1400" b="1" dirty="0" smtClean="0">
                <a:solidFill>
                  <a:srgbClr val="CCAE99"/>
                </a:solidFill>
              </a:rPr>
              <a:t>Drehfelder </a:t>
            </a:r>
            <a:r>
              <a:rPr lang="de-DE" sz="1400" b="1" dirty="0" smtClean="0">
                <a:solidFill>
                  <a:srgbClr val="CCAE99"/>
                </a:solidFill>
              </a:rPr>
              <a:t>sind identische Steckbausteine</a:t>
            </a:r>
          </a:p>
          <a:p>
            <a:r>
              <a:rPr lang="de-DE" sz="1400" b="1" dirty="0" smtClean="0">
                <a:solidFill>
                  <a:srgbClr val="CCAE99"/>
                </a:solidFill>
              </a:rPr>
              <a:t>Unterkonstruktion aus vier Teilen</a:t>
            </a:r>
            <a:endParaRPr lang="de-DE" sz="1400" b="1" dirty="0">
              <a:solidFill>
                <a:srgbClr val="CCAE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25" grpId="0"/>
      <p:bldP spid="30" grpId="0"/>
      <p:bldP spid="31" grpId="0"/>
      <p:bldP spid="32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FELD- &amp; KAMPFKARTEN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7544" y="64453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Design: 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smtClean="0">
                <a:solidFill>
                  <a:schemeClr val="bg1"/>
                </a:solidFill>
              </a:rPr>
              <a:t>Farbspektrum, Rost, Metall, Zahnräder, filigrane und klobige Elemente</a:t>
            </a:r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701" y="1275606"/>
            <a:ext cx="2646952" cy="361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1482397" y="3795886"/>
            <a:ext cx="970039" cy="886252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/>
          <p:cNvCxnSpPr>
            <a:stCxn id="19" idx="1"/>
          </p:cNvCxnSpPr>
          <p:nvPr/>
        </p:nvCxnSpPr>
        <p:spPr>
          <a:xfrm flipH="1">
            <a:off x="3131840" y="2396376"/>
            <a:ext cx="432048" cy="184666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3563888" y="221171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Illustrationsbereich</a:t>
            </a:r>
            <a:endParaRPr lang="de-DE" b="1" dirty="0">
              <a:solidFill>
                <a:srgbClr val="CCAE99"/>
              </a:solidFill>
            </a:endParaRPr>
          </a:p>
        </p:txBody>
      </p:sp>
      <p:cxnSp>
        <p:nvCxnSpPr>
          <p:cNvPr id="21" name="Gerade Verbindung mit Pfeil 20"/>
          <p:cNvCxnSpPr>
            <a:stCxn id="23" idx="1"/>
          </p:cNvCxnSpPr>
          <p:nvPr/>
        </p:nvCxnSpPr>
        <p:spPr>
          <a:xfrm flipH="1">
            <a:off x="2452436" y="3608757"/>
            <a:ext cx="1111452" cy="180394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3563888" y="342409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Textbereich</a:t>
            </a:r>
            <a:endParaRPr lang="de-DE" b="1" dirty="0">
              <a:solidFill>
                <a:srgbClr val="CCAE99"/>
              </a:solidFill>
            </a:endParaRPr>
          </a:p>
        </p:txBody>
      </p:sp>
      <p:cxnSp>
        <p:nvCxnSpPr>
          <p:cNvPr id="34" name="Gerade Verbindung mit Pfeil 33"/>
          <p:cNvCxnSpPr/>
          <p:nvPr/>
        </p:nvCxnSpPr>
        <p:spPr>
          <a:xfrm flipH="1">
            <a:off x="2874910" y="4347140"/>
            <a:ext cx="688978" cy="36622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3563888" y="3869635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Bedrohung</a:t>
            </a:r>
            <a:r>
              <a:rPr lang="de-DE" b="1" dirty="0" smtClean="0">
                <a:solidFill>
                  <a:srgbClr val="CCAE99"/>
                </a:solidFill>
              </a:rPr>
              <a:t> </a:t>
            </a:r>
            <a:r>
              <a:rPr lang="de-DE" sz="1200" b="1" dirty="0" smtClean="0">
                <a:solidFill>
                  <a:srgbClr val="CCAE99"/>
                </a:solidFill>
              </a:rPr>
              <a:t>(Kampfwert)</a:t>
            </a:r>
            <a:endParaRPr lang="de-DE" b="1" dirty="0" smtClean="0">
              <a:solidFill>
                <a:srgbClr val="CCAE99"/>
              </a:solidFill>
            </a:endParaRPr>
          </a:p>
          <a:p>
            <a:r>
              <a:rPr lang="de-DE" b="1" dirty="0" smtClean="0">
                <a:solidFill>
                  <a:schemeClr val="accent3">
                    <a:lumMod val="75000"/>
                  </a:schemeClr>
                </a:solidFill>
              </a:rPr>
              <a:t>Stabilität</a:t>
            </a:r>
            <a:r>
              <a:rPr lang="de-DE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sz="1200" b="1" dirty="0" smtClean="0">
                <a:solidFill>
                  <a:srgbClr val="CCAE99"/>
                </a:solidFill>
              </a:rPr>
              <a:t>(Zustandswert)</a:t>
            </a:r>
            <a:endParaRPr lang="de-DE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8144" y="1272890"/>
            <a:ext cx="2648889" cy="36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Gerade Verbindung mit Pfeil 48"/>
          <p:cNvCxnSpPr/>
          <p:nvPr/>
        </p:nvCxnSpPr>
        <p:spPr>
          <a:xfrm>
            <a:off x="5621018" y="4102166"/>
            <a:ext cx="1327246" cy="306842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3563888" y="130696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Titel / Bezeichnung</a:t>
            </a:r>
            <a:endParaRPr lang="de-DE" b="1" dirty="0">
              <a:solidFill>
                <a:srgbClr val="CCAE99"/>
              </a:solidFill>
            </a:endParaRPr>
          </a:p>
        </p:txBody>
      </p:sp>
      <p:cxnSp>
        <p:nvCxnSpPr>
          <p:cNvPr id="54" name="Gerade Verbindung mit Pfeil 53"/>
          <p:cNvCxnSpPr/>
          <p:nvPr/>
        </p:nvCxnSpPr>
        <p:spPr>
          <a:xfrm>
            <a:off x="5580112" y="1491630"/>
            <a:ext cx="576064" cy="94469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>
            <a:off x="5580112" y="2396376"/>
            <a:ext cx="704529" cy="216024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42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19" grpId="0"/>
      <p:bldP spid="23" grpId="0"/>
      <p:bldP spid="35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lipse 28"/>
          <p:cNvSpPr/>
          <p:nvPr/>
        </p:nvSpPr>
        <p:spPr>
          <a:xfrm>
            <a:off x="3347864" y="4750073"/>
            <a:ext cx="1792259" cy="24345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360747" y="4876006"/>
            <a:ext cx="5355448" cy="49686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35496" y="4855523"/>
            <a:ext cx="3023011" cy="30851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SPIELFIGUREN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95536" y="642774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Individuelle Spieler-Figuren &amp; gewaltige Endgegner-Figur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I:\Neuer Ordner\Work\MI15 GIE Spielprojekt\Meilenstein2\mat\character02a col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644" flipH="1">
            <a:off x="-1473202" y="1801804"/>
            <a:ext cx="3974697" cy="336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e 6"/>
          <p:cNvSpPr/>
          <p:nvPr/>
        </p:nvSpPr>
        <p:spPr>
          <a:xfrm>
            <a:off x="2663164" y="4780344"/>
            <a:ext cx="1224136" cy="1829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2555776" y="3923900"/>
            <a:ext cx="1036867" cy="104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Gerade Verbindung mit Pfeil 11"/>
          <p:cNvCxnSpPr/>
          <p:nvPr/>
        </p:nvCxnSpPr>
        <p:spPr>
          <a:xfrm>
            <a:off x="2214679" y="4242008"/>
            <a:ext cx="701137" cy="0"/>
          </a:xfrm>
          <a:prstGeom prst="straightConnector1">
            <a:avLst/>
          </a:prstGeom>
          <a:ln w="57150" cap="sq" cmpd="sng">
            <a:solidFill>
              <a:srgbClr val="CCAE99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I:\Neuer Ordner\Work\MI15 GIE Spielprojekt\Meilenstein2\mat\Hueter placeholder figurine 6cm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492" y="2377976"/>
            <a:ext cx="2160588" cy="278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I:\Neuer Ordner\Work\MI15 GIE Spielprojekt\Meilenstein2\mat\Hueter placeholder 16cm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-812626"/>
            <a:ext cx="6229089" cy="62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 rot="17073956">
            <a:off x="4836659" y="2115399"/>
            <a:ext cx="37542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800" b="1" spc="300" dirty="0" smtClean="0">
                <a:solidFill>
                  <a:schemeClr val="accent6">
                    <a:lumMod val="75000"/>
                  </a:schemeClr>
                </a:solidFill>
              </a:rPr>
              <a:t>Platzhalter</a:t>
            </a:r>
            <a:endParaRPr lang="de-DE" sz="4800" b="1" spc="3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2" name="Gerade Verbindung mit Pfeil 31"/>
          <p:cNvCxnSpPr/>
          <p:nvPr/>
        </p:nvCxnSpPr>
        <p:spPr>
          <a:xfrm flipH="1">
            <a:off x="4717772" y="3363838"/>
            <a:ext cx="718324" cy="0"/>
          </a:xfrm>
          <a:prstGeom prst="straightConnector1">
            <a:avLst/>
          </a:prstGeom>
          <a:ln w="57150" cap="sq" cmpd="sng">
            <a:solidFill>
              <a:srgbClr val="7BA7CB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7776864" y="896982"/>
            <a:ext cx="133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rgbClr val="7BA7CB"/>
                </a:solidFill>
              </a:rPr>
              <a:t>Maßstab 1 : </a:t>
            </a:r>
            <a:r>
              <a:rPr lang="de-DE" sz="1400" b="1" dirty="0">
                <a:solidFill>
                  <a:srgbClr val="7BA7CB"/>
                </a:solidFill>
              </a:rPr>
              <a:t>5</a:t>
            </a:r>
            <a:endParaRPr lang="de-DE" sz="1400" b="1" dirty="0" smtClean="0">
              <a:solidFill>
                <a:srgbClr val="7BA7CB"/>
              </a:solidFill>
            </a:endParaRPr>
          </a:p>
          <a:p>
            <a:r>
              <a:rPr lang="de-DE" sz="1400" b="1" dirty="0" smtClean="0">
                <a:solidFill>
                  <a:srgbClr val="7BA7CB"/>
                </a:solidFill>
              </a:rPr>
              <a:t>(bei Projektion)</a:t>
            </a:r>
            <a:endParaRPr lang="de-DE" sz="1400" b="1" dirty="0">
              <a:solidFill>
                <a:srgbClr val="7BA7CB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907704" y="2499742"/>
            <a:ext cx="223224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Plastik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Viel Benutzung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Leicht</a:t>
            </a:r>
          </a:p>
          <a:p>
            <a:r>
              <a:rPr lang="de-DE" sz="1400" b="1" dirty="0" smtClean="0">
                <a:solidFill>
                  <a:srgbClr val="CCAE99"/>
                </a:solidFill>
              </a:rPr>
              <a:t>„Verwundbarer Mensch“</a:t>
            </a:r>
            <a:endParaRPr lang="de-DE" sz="1400" b="1" dirty="0">
              <a:solidFill>
                <a:srgbClr val="CCAE99"/>
              </a:solidFill>
            </a:endParaRPr>
          </a:p>
          <a:p>
            <a:r>
              <a:rPr lang="de-DE" b="1" dirty="0" smtClean="0">
                <a:solidFill>
                  <a:srgbClr val="CCAE99"/>
                </a:solidFill>
              </a:rPr>
              <a:t>3 – 3,5 cm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75856" y="1491630"/>
            <a:ext cx="27363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7BA7CB"/>
                </a:solidFill>
              </a:rPr>
              <a:t>Zink </a:t>
            </a:r>
          </a:p>
          <a:p>
            <a:r>
              <a:rPr lang="de-DE" b="1" dirty="0" smtClean="0">
                <a:solidFill>
                  <a:srgbClr val="7BA7CB"/>
                </a:solidFill>
              </a:rPr>
              <a:t>Schwere Haptik</a:t>
            </a:r>
          </a:p>
          <a:p>
            <a:r>
              <a:rPr lang="de-DE" sz="1400" b="1" dirty="0" smtClean="0">
                <a:solidFill>
                  <a:srgbClr val="7BA7CB"/>
                </a:solidFill>
              </a:rPr>
              <a:t>„tödlicher Gigant“</a:t>
            </a:r>
          </a:p>
          <a:p>
            <a:r>
              <a:rPr lang="de-DE" b="1" dirty="0" smtClean="0">
                <a:solidFill>
                  <a:srgbClr val="7BA7CB"/>
                </a:solidFill>
              </a:rPr>
              <a:t>6,5 – 7 cm</a:t>
            </a:r>
          </a:p>
        </p:txBody>
      </p:sp>
    </p:spTree>
    <p:extLst>
      <p:ext uri="{BB962C8B-B14F-4D97-AF65-F5344CB8AC3E}">
        <p14:creationId xmlns:p14="http://schemas.microsoft.com/office/powerpoint/2010/main" val="315013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19" grpId="0" animBg="1"/>
      <p:bldP spid="6" grpId="0"/>
      <p:bldP spid="7" grpId="0" animBg="1"/>
      <p:bldP spid="9" grpId="0"/>
      <p:bldP spid="33" grpId="0"/>
      <p:bldP spid="17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STORY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323528" y="771550"/>
            <a:ext cx="188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Story-Elemente: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2208718" y="771550"/>
            <a:ext cx="168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Uralte </a:t>
            </a:r>
            <a:r>
              <a:rPr lang="de-DE" b="1" dirty="0" smtClean="0">
                <a:solidFill>
                  <a:srgbClr val="CCAE99"/>
                </a:solidFill>
              </a:rPr>
              <a:t>Festung</a:t>
            </a:r>
            <a:endParaRPr lang="de-DE" b="1" dirty="0" smtClean="0">
              <a:solidFill>
                <a:srgbClr val="CCAE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51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356</Words>
  <Application>Microsoft Office PowerPoint</Application>
  <PresentationFormat>Bildschirmpräsentation (16:9)</PresentationFormat>
  <Paragraphs>111</Paragraphs>
  <Slides>10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Fabian Schocke</dc:creator>
  <cp:lastModifiedBy>Fabian Schocke</cp:lastModifiedBy>
  <cp:revision>189</cp:revision>
  <dcterms:created xsi:type="dcterms:W3CDTF">2015-11-08T09:19:45Z</dcterms:created>
  <dcterms:modified xsi:type="dcterms:W3CDTF">2015-11-09T22:33:29Z</dcterms:modified>
</cp:coreProperties>
</file>